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  <p:sldMasterId id="2147483830" r:id="rId2"/>
  </p:sldMasterIdLst>
  <p:handoutMasterIdLst>
    <p:handoutMasterId r:id="rId8"/>
  </p:handoutMasterIdLst>
  <p:sldIdLst>
    <p:sldId id="341" r:id="rId3"/>
    <p:sldId id="305" r:id="rId4"/>
    <p:sldId id="316" r:id="rId5"/>
    <p:sldId id="306" r:id="rId6"/>
    <p:sldId id="317" r:id="rId7"/>
  </p:sldIdLst>
  <p:sldSz cx="9144000" cy="6858000" type="screen4x3"/>
  <p:notesSz cx="6743700" cy="98552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2"/>
    <p:restoredTop sz="50000" autoAdjust="0"/>
  </p:normalViewPr>
  <p:slideViewPr>
    <p:cSldViewPr>
      <p:cViewPr varScale="1">
        <p:scale>
          <a:sx n="131" d="100"/>
          <a:sy n="131" d="100"/>
        </p:scale>
        <p:origin x="160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>
            <a:extLst>
              <a:ext uri="{FF2B5EF4-FFF2-40B4-BE49-F238E27FC236}">
                <a16:creationId xmlns:a16="http://schemas.microsoft.com/office/drawing/2014/main" id="{BF53E88F-F166-4A29-AF4A-F790F95347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2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-107" charset="-128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2 Marcador de fecha">
            <a:extLst>
              <a:ext uri="{FF2B5EF4-FFF2-40B4-BE49-F238E27FC236}">
                <a16:creationId xmlns:a16="http://schemas.microsoft.com/office/drawing/2014/main" id="{14BE3E9D-F378-4176-AC81-6DF672EC71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2588" cy="492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1500BB62-E228-4838-BDC2-A5C0F08C9FC5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4" name="3 Marcador de pie de página">
            <a:extLst>
              <a:ext uri="{FF2B5EF4-FFF2-40B4-BE49-F238E27FC236}">
                <a16:creationId xmlns:a16="http://schemas.microsoft.com/office/drawing/2014/main" id="{88E19443-7151-4D4E-9C40-1A00D6EEB1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61488"/>
            <a:ext cx="2922588" cy="492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-107" charset="-128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4 Marcador de número de diapositiva">
            <a:extLst>
              <a:ext uri="{FF2B5EF4-FFF2-40B4-BE49-F238E27FC236}">
                <a16:creationId xmlns:a16="http://schemas.microsoft.com/office/drawing/2014/main" id="{E23AE4DC-7718-4286-A8E9-27EC51B09A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9525" y="9361488"/>
            <a:ext cx="2922588" cy="492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C99FE5F-431A-4439-9EC1-4ED7508ECC6E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3447112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8A01231E-498B-45AF-A0F5-0AB36A847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6F3B3-C056-4556-A66A-57B5144F1BAA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28B53403-CCE5-4670-AFD3-1279A75D6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CDC872DD-EE5C-431B-A247-682F5CA60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9C01F-2B29-4486-9289-A17400F0F252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1201191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99B9B9BC-5970-44C8-9FBA-BA0473D26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94BFF-8A1A-426A-8FFC-6828EC2504FD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F7BE1246-4D90-48CD-B4A1-DC1102DE8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920267E1-CC7F-41C9-9BCB-33B7FEA64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018EA-2A82-421B-BF46-77A51FDC34E7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867244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5E31DD03-0BE8-4C69-A8C3-6834DF8FA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267D2-3192-4714-A748-81F75E5D6249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F3054AEA-2ED2-4E74-B1B6-CD4ADD763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BD074668-59F0-4F20-A57F-DB899FF88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11A81-A0DC-43C1-890C-80BEF23B1FF6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3589778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2387428-DA33-4E86-9F79-7399911A68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E5BFE7-92B2-4D65-9CCF-F0DBFF66C1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9416630-FE52-44C2-B438-36B9C3FBFD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290B3-5FD7-404A-A2F7-04612D288A63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4220744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B2EF9C7-797F-4CB4-9448-99201DB7B6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13EB23-CBDA-422E-A7DC-D5B0AE22C6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A1A0149-4D34-4ADD-BD54-AA246B1453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7791F9-80A6-423D-8174-690312DA7996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395567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40EB38-15B7-4945-AEA7-6E9E6FDDA9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DF058D-D8A8-438F-88AB-02FDCC323E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F24845-85F5-49F6-BE22-4272BD64AA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43F53-FF86-4752-AD7F-D724D6BDAEDB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1932467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0CD51F-FD95-4F17-BE14-DEA0ABB699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D1BFE1-33B5-4872-92D6-5D68E73909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A6F4DB-CA60-45C4-8AC9-7187B465F2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1DAE7-48BA-4D92-BDB7-6EBACBF3CCBA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1124765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F8874F4-908E-4717-B5F6-55A30BE358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F94A004-B07A-4CE7-BF61-42B15103BB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0B798A0-4153-4DB6-8DB9-F50D3B7A8B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63850-0DCD-496E-AB6F-571F4D916C08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3622857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705B236-8F2B-4AC0-A4CA-4631CBCDA2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2C34BF4-66AC-41F1-80A6-F3A2FC0665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0F56140-C096-4632-88C4-5180BFA8CB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A07D6-B44D-4DBF-A6D2-CA1E504F8916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7816348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4675E2C-95CB-4E20-AEAD-DFE988A15C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FCB627C-EB7E-458E-AAF7-9AE28E45D0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1E38403-075B-4A5F-9474-0F5D02220C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951FA6-D83D-4E7A-B530-9A96B9B18A84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10655043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ED1D34-3D58-487E-B666-B824F1A785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333F8D-7B1E-4D32-BE64-B23B423D45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63D737-9700-45CF-88B3-F03DA28C00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12285-024E-4B16-892E-9B698F861879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3219898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A90BB363-2367-4EC5-83B3-77337DDC7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76F00-9E88-4E98-A3BF-F034E3B3808F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0B2865CB-7B13-4C10-BC1D-45F92D11E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D8B52490-FBB3-4DC6-A287-7CEE61124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8821F-5AF7-43A0-BF1F-5B57C6D6F211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10398124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6761DC-D370-46FF-B440-6281F1D626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544418-FF32-4AF5-A833-B832F67BC7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D78C27-D2F2-4E3A-9E82-61B81D4307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C2CDE-9608-4A22-A7AA-4556D02405C4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36368306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FBDD1B-51C6-4C0C-A3C8-8427ADDB48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6144DB-B50B-4C08-817A-851F34A9E3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39D9F3-3026-4803-A98D-BE4C7DFC50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852A7-2C20-42D9-A792-1061E4FC5080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40844477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FA0565-6240-4463-8BB2-1F12CA9EB7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6DF13B-684F-4CDD-BE27-9947A36D1E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33A7A7B-F386-4B93-BB4C-730D97B654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21B96-21A4-4499-8D39-0A1A594718CF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  <p:extLst>
      <p:ext uri="{BB962C8B-B14F-4D97-AF65-F5344CB8AC3E}">
        <p14:creationId xmlns:p14="http://schemas.microsoft.com/office/powerpoint/2010/main" val="29780105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ítulo y texto encima de l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43000" y="609600"/>
            <a:ext cx="77724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1169988" y="1946275"/>
            <a:ext cx="7772400" cy="1981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169988" y="4079875"/>
            <a:ext cx="7772400" cy="1981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>
            <a:extLst>
              <a:ext uri="{FF2B5EF4-FFF2-40B4-BE49-F238E27FC236}">
                <a16:creationId xmlns:a16="http://schemas.microsoft.com/office/drawing/2014/main" id="{BD2AF540-EF9C-49AE-8E68-E97B26D8F5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43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altLang="es-MX"/>
          </a:p>
        </p:txBody>
      </p:sp>
      <p:sp>
        <p:nvSpPr>
          <p:cNvPr id="6" name="5 Marcador de pie de página">
            <a:extLst>
              <a:ext uri="{FF2B5EF4-FFF2-40B4-BE49-F238E27FC236}">
                <a16:creationId xmlns:a16="http://schemas.microsoft.com/office/drawing/2014/main" id="{EF480DFF-4491-48AF-9A7A-0293AD117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 altLang="es-MX"/>
          </a:p>
        </p:txBody>
      </p:sp>
      <p:sp>
        <p:nvSpPr>
          <p:cNvPr id="7" name="6 Marcador de número de diapositiva">
            <a:extLst>
              <a:ext uri="{FF2B5EF4-FFF2-40B4-BE49-F238E27FC236}">
                <a16:creationId xmlns:a16="http://schemas.microsoft.com/office/drawing/2014/main" id="{DD2234C8-F847-41DC-B5A0-2E79FEDD8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7B35A-1E83-4ACC-AD1D-CBC0B0A9775E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3442993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02785B7F-331A-4848-A450-18C11D478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821DC-1E0A-40D6-AB18-FB5A804B5EE9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0E9A612A-0372-4E67-B0BA-5F4039C51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208C63AD-F4A7-44FC-9CC3-0A0EE244A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41352-A13B-474F-8CC8-F5070C2BBEA6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1352909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A5100C06-DC46-49DE-8E71-25830EEF3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76CC6-EF91-4250-9A58-3E50E3CC012F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8C39C574-B126-4DA1-859A-7EE03710A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637F114A-CB0C-41DF-93F2-3B4B51C18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9D8B6-BB38-419D-8D07-28B14FE3C82F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3422049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>
            <a:extLst>
              <a:ext uri="{FF2B5EF4-FFF2-40B4-BE49-F238E27FC236}">
                <a16:creationId xmlns:a16="http://schemas.microsoft.com/office/drawing/2014/main" id="{063DCB35-12AC-421B-904B-5E3A08000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350EB-EE10-481E-BA2B-E2151EB503FB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8" name="4 Marcador de pie de página">
            <a:extLst>
              <a:ext uri="{FF2B5EF4-FFF2-40B4-BE49-F238E27FC236}">
                <a16:creationId xmlns:a16="http://schemas.microsoft.com/office/drawing/2014/main" id="{301DD924-CFE4-4B80-AC08-B7814E025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5 Marcador de número de diapositiva">
            <a:extLst>
              <a:ext uri="{FF2B5EF4-FFF2-40B4-BE49-F238E27FC236}">
                <a16:creationId xmlns:a16="http://schemas.microsoft.com/office/drawing/2014/main" id="{8B24F25D-39B4-412B-B732-782344FFD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2DF31-DC30-491D-9F34-080A937688B3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3801493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>
            <a:extLst>
              <a:ext uri="{FF2B5EF4-FFF2-40B4-BE49-F238E27FC236}">
                <a16:creationId xmlns:a16="http://schemas.microsoft.com/office/drawing/2014/main" id="{41D49361-752F-45D8-93A4-451592167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45B6E-10D7-4E65-A663-3C72850E48B1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4" name="4 Marcador de pie de página">
            <a:extLst>
              <a:ext uri="{FF2B5EF4-FFF2-40B4-BE49-F238E27FC236}">
                <a16:creationId xmlns:a16="http://schemas.microsoft.com/office/drawing/2014/main" id="{225799A6-D2D1-4E11-97BC-AFE7BC05D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5 Marcador de número de diapositiva">
            <a:extLst>
              <a:ext uri="{FF2B5EF4-FFF2-40B4-BE49-F238E27FC236}">
                <a16:creationId xmlns:a16="http://schemas.microsoft.com/office/drawing/2014/main" id="{47EDA9E7-3D4F-4EC0-BD27-0F47C9DB3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1EE03-A2AB-4660-A794-DBF22D794438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423436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>
            <a:extLst>
              <a:ext uri="{FF2B5EF4-FFF2-40B4-BE49-F238E27FC236}">
                <a16:creationId xmlns:a16="http://schemas.microsoft.com/office/drawing/2014/main" id="{37A6C719-5878-4F9B-A431-0D3B00CDD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1EDC4-B398-4292-ABA1-7A003549E407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3" name="4 Marcador de pie de página">
            <a:extLst>
              <a:ext uri="{FF2B5EF4-FFF2-40B4-BE49-F238E27FC236}">
                <a16:creationId xmlns:a16="http://schemas.microsoft.com/office/drawing/2014/main" id="{AEEEACF6-A00F-4DD2-968E-485AE553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5 Marcador de número de diapositiva">
            <a:extLst>
              <a:ext uri="{FF2B5EF4-FFF2-40B4-BE49-F238E27FC236}">
                <a16:creationId xmlns:a16="http://schemas.microsoft.com/office/drawing/2014/main" id="{49F94017-079B-44E1-9019-EDB3B3AA9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B8CB0-C1D9-4B1E-AAEF-196D5AE98091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171612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C7D520E4-CE68-488F-947A-DFDFFC01B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88AF0-08F6-4319-BF29-137AD6F9F7C8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80397F9D-456C-469C-B271-9384E3CD1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6BE51967-473D-40C5-AEEB-2D8D5CA32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2A4C0-5967-4A97-AA72-94A8BE06F949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644066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BB61C532-139E-48D0-A9FC-419B4CE3E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AE37F-5296-4CD0-B673-89079508992A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4DF1AA6E-DA52-44F9-8F5E-2FEF7DEDB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885AAE0C-4C23-41E8-8049-BAA22099B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BAF4A-9D6C-452F-8940-3FF1F909FD5E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260854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>
            <a:extLst>
              <a:ext uri="{FF2B5EF4-FFF2-40B4-BE49-F238E27FC236}">
                <a16:creationId xmlns:a16="http://schemas.microsoft.com/office/drawing/2014/main" id="{2C5AB7F9-278E-4893-8515-8C0DFC02AC4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/>
              <a:t>Haga clic para modificar el estilo de título del patrón</a:t>
            </a:r>
          </a:p>
        </p:txBody>
      </p:sp>
      <p:sp>
        <p:nvSpPr>
          <p:cNvPr id="1027" name="2 Marcador de texto">
            <a:extLst>
              <a:ext uri="{FF2B5EF4-FFF2-40B4-BE49-F238E27FC236}">
                <a16:creationId xmlns:a16="http://schemas.microsoft.com/office/drawing/2014/main" id="{F66A2EB2-26CA-48B4-B047-59D67E9F0E0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/>
              <a:t>Haga clic para modificar el estilo de texto del patrón</a:t>
            </a:r>
          </a:p>
          <a:p>
            <a:pPr lvl="1"/>
            <a:r>
              <a:rPr lang="es-ES" altLang="es-MX"/>
              <a:t>Segundo nivel</a:t>
            </a:r>
          </a:p>
          <a:p>
            <a:pPr lvl="2"/>
            <a:r>
              <a:rPr lang="es-ES" altLang="es-MX"/>
              <a:t>Tercer nivel</a:t>
            </a:r>
          </a:p>
          <a:p>
            <a:pPr lvl="3"/>
            <a:r>
              <a:rPr lang="es-ES" altLang="es-MX"/>
              <a:t>Cuarto nivel</a:t>
            </a:r>
          </a:p>
          <a:p>
            <a:pPr lvl="4"/>
            <a:r>
              <a:rPr lang="es-ES" altLang="es-MX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F4CC9BB5-889C-4445-BC31-B98B2E94E8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E89020D4-9062-4A38-B038-D8BCF0EFD626}" type="datetime1">
              <a:rPr lang="es-ES"/>
              <a:pPr>
                <a:defRPr/>
              </a:pPr>
              <a:t>8/2/22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A36FFDB8-0CF8-4E37-A913-FBD887BD14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Arial" charset="0"/>
                <a:ea typeface="ＭＳ Ｐゴシック" pitchFamily="-107" charset="-128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0EA7E8D1-5664-456E-8BC0-B628458212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EDC22DB-841D-4331-84BF-24003495587A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21" r:id="rId1"/>
    <p:sldLayoutId id="2147484522" r:id="rId2"/>
    <p:sldLayoutId id="2147484523" r:id="rId3"/>
    <p:sldLayoutId id="2147484524" r:id="rId4"/>
    <p:sldLayoutId id="2147484525" r:id="rId5"/>
    <p:sldLayoutId id="2147484526" r:id="rId6"/>
    <p:sldLayoutId id="2147484527" r:id="rId7"/>
    <p:sldLayoutId id="2147484528" r:id="rId8"/>
    <p:sldLayoutId id="2147484529" r:id="rId9"/>
    <p:sldLayoutId id="2147484530" r:id="rId10"/>
    <p:sldLayoutId id="21474845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7FB8BE12-F628-433F-A90E-1FDBA5F10B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MX"/>
              <a:t>Haga clic para cambiar el estilo de título	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C9B11CA0-ADD1-4822-9021-82E289C858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MX"/>
              <a:t>Haga clic para modificar el estilo de texto del patrón</a:t>
            </a:r>
          </a:p>
          <a:p>
            <a:pPr lvl="1"/>
            <a:r>
              <a:rPr lang="en-US" altLang="es-MX"/>
              <a:t>Segundo nivel</a:t>
            </a:r>
          </a:p>
          <a:p>
            <a:pPr lvl="2"/>
            <a:r>
              <a:rPr lang="en-US" altLang="es-MX"/>
              <a:t>Tercer nivel</a:t>
            </a:r>
          </a:p>
          <a:p>
            <a:pPr lvl="3"/>
            <a:r>
              <a:rPr lang="en-US" altLang="es-MX"/>
              <a:t>Cuarto nivel</a:t>
            </a:r>
          </a:p>
          <a:p>
            <a:pPr lvl="4"/>
            <a:r>
              <a:rPr lang="en-US" altLang="es-MX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6E8EAF7-7B48-445A-ACCC-9999A8671F2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17E6727-BE70-4501-AE1C-E0A9BB42DEF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57F42E4-BB6F-4517-8B67-B186FA38B23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9AB8FBD-F2F3-49B4-89FB-4D6A1FE682C0}" type="slidenum">
              <a:rPr lang="en-US" altLang="es-MX"/>
              <a:pPr>
                <a:defRPr/>
              </a:pPr>
              <a:t>‹Nº›</a:t>
            </a:fld>
            <a:endParaRPr lang="en-US" alt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32" r:id="rId1"/>
    <p:sldLayoutId id="2147484533" r:id="rId2"/>
    <p:sldLayoutId id="2147484534" r:id="rId3"/>
    <p:sldLayoutId id="2147484535" r:id="rId4"/>
    <p:sldLayoutId id="2147484536" r:id="rId5"/>
    <p:sldLayoutId id="2147484537" r:id="rId6"/>
    <p:sldLayoutId id="2147484538" r:id="rId7"/>
    <p:sldLayoutId id="2147484539" r:id="rId8"/>
    <p:sldLayoutId id="2147484540" r:id="rId9"/>
    <p:sldLayoutId id="2147484541" r:id="rId10"/>
    <p:sldLayoutId id="2147484542" r:id="rId11"/>
    <p:sldLayoutId id="214748454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DrGerardoGonzalezGzz" TargetMode="External"/><Relationship Id="rId2" Type="http://schemas.openxmlformats.org/officeDocument/2006/relationships/hyperlink" Target="http://drgerardogonzalez.mx/" TargetMode="Externa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instagram.com/dr.gerardogzz/?hl=e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44881F4-ECB5-B04F-9313-DEC5989931C7}"/>
              </a:ext>
            </a:extLst>
          </p:cNvPr>
          <p:cNvSpPr txBox="1"/>
          <p:nvPr/>
        </p:nvSpPr>
        <p:spPr>
          <a:xfrm>
            <a:off x="395536" y="1268760"/>
            <a:ext cx="8136904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DR. MED. JOSÉ GERARDO GONZÁLEZ GONZÁLEZ</a:t>
            </a:r>
          </a:p>
          <a:p>
            <a:endParaRPr lang="es-MX" sz="20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es-MX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Soy Tamaulipeco</a:t>
            </a:r>
            <a:br>
              <a:rPr lang="es-MX" sz="2000" b="1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es-MX" sz="20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es-MX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Cel: 818-280-7628</a:t>
            </a:r>
            <a:br>
              <a:rPr lang="es-MX" sz="2000" b="1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es-MX" sz="20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es-MX" sz="20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es-MX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        Página web: </a:t>
            </a:r>
            <a:r>
              <a:rPr lang="es-MX" sz="2000" dirty="0">
                <a:solidFill>
                  <a:srgbClr val="FFC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http://drgerardogonzalez.mx/</a:t>
            </a:r>
            <a:endParaRPr lang="es-MX" sz="2000" dirty="0">
              <a:solidFill>
                <a:srgbClr val="FFC000"/>
              </a:solidFill>
            </a:endParaRPr>
          </a:p>
          <a:p>
            <a:endParaRPr lang="es-MX" sz="2000" dirty="0"/>
          </a:p>
          <a:p>
            <a:r>
              <a:rPr lang="es-MX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        Facebook: </a:t>
            </a:r>
            <a:r>
              <a:rPr lang="es-MX" sz="2000" dirty="0">
                <a:solidFill>
                  <a:srgbClr val="FFC000"/>
                </a:solidFill>
                <a:latin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https://www.facebook.com/DrGerardoGonzalezGzz</a:t>
            </a:r>
            <a:endParaRPr lang="es-MX" sz="2000" dirty="0">
              <a:solidFill>
                <a:srgbClr val="FFC000"/>
              </a:solidFill>
              <a:latin typeface="Calibri" panose="020F0502020204030204" pitchFamily="34" charset="0"/>
            </a:endParaRPr>
          </a:p>
          <a:p>
            <a:r>
              <a:rPr lang="es-MX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        </a:t>
            </a:r>
          </a:p>
          <a:p>
            <a:r>
              <a:rPr lang="es-MX" sz="2000" b="1" dirty="0">
                <a:solidFill>
                  <a:schemeClr val="bg1"/>
                </a:solidFill>
                <a:latin typeface="Calibri" panose="020F0502020204030204" pitchFamily="34" charset="0"/>
              </a:rPr>
              <a:t>        Instagram: </a:t>
            </a:r>
            <a:r>
              <a:rPr lang="es-MX" sz="2000" dirty="0">
                <a:solidFill>
                  <a:srgbClr val="FFC000"/>
                </a:solidFill>
                <a:latin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https://www.instagram.com/dr.gerardogzz</a:t>
            </a:r>
            <a:endParaRPr lang="es-MX" sz="2000" dirty="0">
              <a:solidFill>
                <a:srgbClr val="FFC000"/>
              </a:solidFill>
              <a:latin typeface="Calibri" panose="020F050202020403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1B84B99-96CC-5946-BC44-4226C524E1D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014936"/>
            <a:ext cx="422176" cy="422176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6BDE9C72-A03D-6946-B55A-E29801DCF6E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5336" y="4653136"/>
            <a:ext cx="410368" cy="41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543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979B2A63-2A20-4485-BCD1-BDEE82E776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5563" y="6305550"/>
            <a:ext cx="7654926" cy="66675"/>
          </a:xfrm>
          <a:prstGeom prst="rect">
            <a:avLst/>
          </a:prstGeom>
          <a:gradFill rotWithShape="1">
            <a:gsLst>
              <a:gs pos="0">
                <a:srgbClr val="FFC570"/>
              </a:gs>
              <a:gs pos="100000">
                <a:srgbClr val="FF6600"/>
              </a:gs>
            </a:gsLst>
            <a:lin ang="5400000"/>
          </a:gradFill>
          <a:ln>
            <a:noFill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  <a:latin typeface="+mn-lt"/>
              <a:ea typeface="+mn-ea"/>
            </a:endParaRPr>
          </a:p>
        </p:txBody>
      </p:sp>
      <p:pic>
        <p:nvPicPr>
          <p:cNvPr id="76802" name="Picture 4" descr="Logos MED solo PNG.png">
            <a:extLst>
              <a:ext uri="{FF2B5EF4-FFF2-40B4-BE49-F238E27FC236}">
                <a16:creationId xmlns:a16="http://schemas.microsoft.com/office/drawing/2014/main" id="{C3EE57AC-CA73-4D62-8859-54A19300CD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4325" y="5759450"/>
            <a:ext cx="107315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lded Corner 6">
            <a:extLst>
              <a:ext uri="{FF2B5EF4-FFF2-40B4-BE49-F238E27FC236}">
                <a16:creationId xmlns:a16="http://schemas.microsoft.com/office/drawing/2014/main" id="{3E26CB1E-E4D2-4F6D-BC21-096C3AC7A5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73038"/>
            <a:ext cx="8102600" cy="815975"/>
          </a:xfrm>
          <a:prstGeom prst="foldedCorner">
            <a:avLst>
              <a:gd name="adj" fmla="val 16667"/>
            </a:avLst>
          </a:prstGeom>
          <a:gradFill rotWithShape="1">
            <a:gsLst>
              <a:gs pos="0">
                <a:srgbClr val="FFC570"/>
              </a:gs>
              <a:gs pos="100000">
                <a:srgbClr val="FF6600"/>
              </a:gs>
            </a:gsLst>
            <a:lin ang="5400000"/>
          </a:gradFill>
          <a:ln w="9525">
            <a:solidFill>
              <a:srgbClr val="17375E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solidFill>
                <a:prstClr val="white"/>
              </a:solidFill>
              <a:latin typeface="Franklin Gothic Medium"/>
              <a:ea typeface="+mn-ea"/>
              <a:cs typeface="Franklin Gothic Medium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3600" dirty="0">
                <a:solidFill>
                  <a:prstClr val="white"/>
                </a:solidFill>
                <a:latin typeface="Franklin Gothic Medium"/>
                <a:ea typeface="+mn-ea"/>
                <a:cs typeface="Franklin Gothic Medium"/>
              </a:rPr>
              <a:t>Reglas de Orden y Urbanidad</a:t>
            </a:r>
            <a:endParaRPr lang="en-US" sz="3200" dirty="0">
              <a:solidFill>
                <a:prstClr val="white"/>
              </a:solidFill>
              <a:latin typeface="Franklin Gothic Medium"/>
              <a:ea typeface="+mn-ea"/>
              <a:cs typeface="Franklin Gothic Medium"/>
            </a:endParaRPr>
          </a:p>
        </p:txBody>
      </p:sp>
      <p:sp>
        <p:nvSpPr>
          <p:cNvPr id="76804" name="1 Marcador de contenido">
            <a:extLst>
              <a:ext uri="{FF2B5EF4-FFF2-40B4-BE49-F238E27FC236}">
                <a16:creationId xmlns:a16="http://schemas.microsoft.com/office/drawing/2014/main" id="{FDB977C7-5139-4B83-BAA8-ED7D6A16A930}"/>
              </a:ext>
            </a:extLst>
          </p:cNvPr>
          <p:cNvSpPr txBox="1">
            <a:spLocks/>
          </p:cNvSpPr>
          <p:nvPr/>
        </p:nvSpPr>
        <p:spPr bwMode="auto">
          <a:xfrm>
            <a:off x="611188" y="1484313"/>
            <a:ext cx="7886700" cy="435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55588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1000"/>
              </a:spcBef>
              <a:buFont typeface="Wingdings 3" panose="05040102010807070707" pitchFamily="18" charset="2"/>
              <a:buChar char=""/>
            </a:pPr>
            <a:r>
              <a:rPr lang="es-MX" altLang="es-MX" sz="2800" b="1">
                <a:solidFill>
                  <a:srgbClr val="FFFFFF"/>
                </a:solidFill>
              </a:rPr>
              <a:t>Respetar</a:t>
            </a:r>
            <a:r>
              <a:rPr lang="es-MX" altLang="es-MX" sz="2800">
                <a:solidFill>
                  <a:srgbClr val="FFFFFF"/>
                </a:solidFill>
              </a:rPr>
              <a:t> a sus Profesores, compañeros y al personal que labora en la Facultad y el Hospital.</a:t>
            </a:r>
          </a:p>
          <a:p>
            <a:pPr algn="just" eaLnBrk="1" hangingPunct="1">
              <a:spcBef>
                <a:spcPts val="1000"/>
              </a:spcBef>
              <a:buFont typeface="Wingdings 3" panose="05040102010807070707" pitchFamily="18" charset="2"/>
              <a:buNone/>
            </a:pPr>
            <a:endParaRPr lang="es-MX" altLang="es-MX" sz="1000">
              <a:solidFill>
                <a:srgbClr val="FFFFFF"/>
              </a:solidFill>
            </a:endParaRPr>
          </a:p>
          <a:p>
            <a:pPr algn="just" eaLnBrk="1" hangingPunct="1">
              <a:spcBef>
                <a:spcPts val="1000"/>
              </a:spcBef>
              <a:buFont typeface="Wingdings 3" panose="05040102010807070707" pitchFamily="18" charset="2"/>
              <a:buChar char=""/>
            </a:pPr>
            <a:r>
              <a:rPr lang="es-MX" altLang="es-MX" sz="2800">
                <a:solidFill>
                  <a:srgbClr val="FFFFFF"/>
                </a:solidFill>
              </a:rPr>
              <a:t>En todo momento </a:t>
            </a:r>
            <a:r>
              <a:rPr lang="es-MX" altLang="es-MX" sz="2800" b="1">
                <a:solidFill>
                  <a:srgbClr val="FFFFFF"/>
                </a:solidFill>
              </a:rPr>
              <a:t>dirigirse con respeto</a:t>
            </a:r>
            <a:r>
              <a:rPr lang="es-MX" altLang="es-MX" sz="2800">
                <a:solidFill>
                  <a:srgbClr val="FFFFFF"/>
                </a:solidFill>
              </a:rPr>
              <a:t> a los pacientes y sus familiares, solicitando su consentimiento para cualquier intervención clínica, sea interrogatorio, examen físico o procedimiento.</a:t>
            </a:r>
          </a:p>
          <a:p>
            <a:pPr algn="just" eaLnBrk="1" hangingPunct="1">
              <a:lnSpc>
                <a:spcPct val="7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</a:pPr>
            <a:endParaRPr lang="es-MX" altLang="es-MX" sz="28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B4F69E7-1482-4E86-8AF4-B7185972E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5563" y="6305550"/>
            <a:ext cx="7654926" cy="66675"/>
          </a:xfrm>
          <a:prstGeom prst="rect">
            <a:avLst/>
          </a:prstGeom>
          <a:gradFill rotWithShape="1">
            <a:gsLst>
              <a:gs pos="0">
                <a:srgbClr val="FFC570"/>
              </a:gs>
              <a:gs pos="100000">
                <a:srgbClr val="FF6600"/>
              </a:gs>
            </a:gsLst>
            <a:lin ang="5400000"/>
          </a:gradFill>
          <a:ln>
            <a:noFill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  <a:latin typeface="+mn-lt"/>
              <a:ea typeface="+mn-ea"/>
            </a:endParaRPr>
          </a:p>
        </p:txBody>
      </p:sp>
      <p:pic>
        <p:nvPicPr>
          <p:cNvPr id="77826" name="Picture 4" descr="Logos MED solo PNG.png">
            <a:extLst>
              <a:ext uri="{FF2B5EF4-FFF2-40B4-BE49-F238E27FC236}">
                <a16:creationId xmlns:a16="http://schemas.microsoft.com/office/drawing/2014/main" id="{F87A4BE5-A7B7-4B79-A464-753A64DC50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4325" y="5759450"/>
            <a:ext cx="107315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lded Corner 6">
            <a:extLst>
              <a:ext uri="{FF2B5EF4-FFF2-40B4-BE49-F238E27FC236}">
                <a16:creationId xmlns:a16="http://schemas.microsoft.com/office/drawing/2014/main" id="{ECE04CD1-E2D3-4097-B449-4BF6994160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73038"/>
            <a:ext cx="8102600" cy="815975"/>
          </a:xfrm>
          <a:prstGeom prst="foldedCorner">
            <a:avLst>
              <a:gd name="adj" fmla="val 16667"/>
            </a:avLst>
          </a:prstGeom>
          <a:gradFill rotWithShape="1">
            <a:gsLst>
              <a:gs pos="0">
                <a:srgbClr val="FFC570"/>
              </a:gs>
              <a:gs pos="100000">
                <a:srgbClr val="FF6600"/>
              </a:gs>
            </a:gsLst>
            <a:lin ang="5400000"/>
          </a:gradFill>
          <a:ln w="9525">
            <a:solidFill>
              <a:srgbClr val="17375E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solidFill>
                <a:prstClr val="white"/>
              </a:solidFill>
              <a:latin typeface="Franklin Gothic Medium"/>
              <a:ea typeface="+mn-ea"/>
              <a:cs typeface="Franklin Gothic Medium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3600" dirty="0">
                <a:solidFill>
                  <a:prstClr val="white"/>
                </a:solidFill>
                <a:latin typeface="Franklin Gothic Medium"/>
                <a:ea typeface="+mn-ea"/>
                <a:cs typeface="Franklin Gothic Medium"/>
              </a:rPr>
              <a:t>Reglas de Orden y Urbanidad</a:t>
            </a:r>
            <a:endParaRPr lang="en-US" sz="3200" dirty="0">
              <a:solidFill>
                <a:prstClr val="white"/>
              </a:solidFill>
              <a:latin typeface="Franklin Gothic Medium"/>
              <a:ea typeface="+mn-ea"/>
              <a:cs typeface="Franklin Gothic Medium"/>
            </a:endParaRPr>
          </a:p>
        </p:txBody>
      </p:sp>
      <p:sp>
        <p:nvSpPr>
          <p:cNvPr id="77828" name="1 Marcador de contenido">
            <a:extLst>
              <a:ext uri="{FF2B5EF4-FFF2-40B4-BE49-F238E27FC236}">
                <a16:creationId xmlns:a16="http://schemas.microsoft.com/office/drawing/2014/main" id="{2BB55259-5853-4352-B2BC-4AD3DDAD7432}"/>
              </a:ext>
            </a:extLst>
          </p:cNvPr>
          <p:cNvSpPr txBox="1">
            <a:spLocks/>
          </p:cNvSpPr>
          <p:nvPr/>
        </p:nvSpPr>
        <p:spPr bwMode="auto">
          <a:xfrm>
            <a:off x="611188" y="1484313"/>
            <a:ext cx="7886700" cy="435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55588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1000"/>
              </a:spcBef>
              <a:buFont typeface="Wingdings 3" panose="05040102010807070707" pitchFamily="18" charset="2"/>
              <a:buChar char=""/>
            </a:pPr>
            <a:r>
              <a:rPr lang="es-MX" altLang="es-MX" sz="2800" b="1">
                <a:solidFill>
                  <a:srgbClr val="FFFFFF"/>
                </a:solidFill>
              </a:rPr>
              <a:t>Expresarse</a:t>
            </a:r>
            <a:r>
              <a:rPr lang="es-MX" altLang="es-MX" sz="2800">
                <a:solidFill>
                  <a:srgbClr val="FFFFFF"/>
                </a:solidFill>
              </a:rPr>
              <a:t> en lenguaje correcto. Usar un lenguaje adecuado acorde con el desarrollo integral y humano de su persona.</a:t>
            </a:r>
          </a:p>
          <a:p>
            <a:pPr algn="just" eaLnBrk="1" hangingPunct="1">
              <a:spcBef>
                <a:spcPts val="1000"/>
              </a:spcBef>
              <a:buFont typeface="Wingdings 3" panose="05040102010807070707" pitchFamily="18" charset="2"/>
              <a:buChar char=""/>
            </a:pPr>
            <a:endParaRPr lang="es-MX" altLang="es-MX" sz="1000">
              <a:solidFill>
                <a:srgbClr val="FFFFFF"/>
              </a:solidFill>
            </a:endParaRPr>
          </a:p>
          <a:p>
            <a:pPr algn="just" eaLnBrk="1" hangingPunct="1">
              <a:spcBef>
                <a:spcPts val="1000"/>
              </a:spcBef>
              <a:buFont typeface="Wingdings 3" panose="05040102010807070707" pitchFamily="18" charset="2"/>
              <a:buChar char=""/>
            </a:pPr>
            <a:r>
              <a:rPr lang="es-MX" altLang="es-MX" sz="2800" b="1">
                <a:solidFill>
                  <a:srgbClr val="FFFFFF"/>
                </a:solidFill>
              </a:rPr>
              <a:t>Buena presentación</a:t>
            </a:r>
            <a:r>
              <a:rPr lang="es-MX" altLang="es-MX" sz="2800">
                <a:solidFill>
                  <a:srgbClr val="FFFFFF"/>
                </a:solidFill>
              </a:rPr>
              <a:t>: Bata o uniforme de Hospital.</a:t>
            </a:r>
          </a:p>
          <a:p>
            <a:pPr algn="just" eaLnBrk="1" hangingPunct="1">
              <a:spcBef>
                <a:spcPts val="1000"/>
              </a:spcBef>
              <a:buFont typeface="Wingdings 3" panose="05040102010807070707" pitchFamily="18" charset="2"/>
              <a:buNone/>
            </a:pPr>
            <a:r>
              <a:rPr lang="es-MX" altLang="es-MX" sz="1000">
                <a:solidFill>
                  <a:srgbClr val="FFFFFF"/>
                </a:solidFill>
              </a:rPr>
              <a:t> </a:t>
            </a:r>
          </a:p>
          <a:p>
            <a:pPr algn="just" eaLnBrk="1" hangingPunct="1">
              <a:spcBef>
                <a:spcPts val="1000"/>
              </a:spcBef>
              <a:buFont typeface="Wingdings 3" panose="05040102010807070707" pitchFamily="18" charset="2"/>
              <a:buChar char=""/>
            </a:pPr>
            <a:r>
              <a:rPr lang="es-MX" altLang="es-MX" sz="2800">
                <a:solidFill>
                  <a:srgbClr val="FFFFFF"/>
                </a:solidFill>
              </a:rPr>
              <a:t>Mantener el </a:t>
            </a:r>
            <a:r>
              <a:rPr lang="es-MX" altLang="es-MX" sz="2800" b="1">
                <a:solidFill>
                  <a:srgbClr val="FFFFFF"/>
                </a:solidFill>
              </a:rPr>
              <a:t>orden</a:t>
            </a:r>
            <a:r>
              <a:rPr lang="es-MX" altLang="es-MX" sz="2800">
                <a:solidFill>
                  <a:srgbClr val="FFFFFF"/>
                </a:solidFill>
              </a:rPr>
              <a:t> y el </a:t>
            </a:r>
            <a:r>
              <a:rPr lang="es-MX" altLang="es-MX" sz="2800" b="1">
                <a:solidFill>
                  <a:srgbClr val="FFFFFF"/>
                </a:solidFill>
              </a:rPr>
              <a:t>silencio</a:t>
            </a:r>
            <a:r>
              <a:rPr lang="es-MX" altLang="es-MX" sz="2800">
                <a:solidFill>
                  <a:srgbClr val="FFFFFF"/>
                </a:solidFill>
              </a:rPr>
              <a:t> en los pasillos del Hospital y las aulas de clase.</a:t>
            </a:r>
          </a:p>
          <a:p>
            <a:pPr algn="just" eaLnBrk="1" hangingPunct="1">
              <a:lnSpc>
                <a:spcPct val="7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</a:pPr>
            <a:endParaRPr lang="es-MX" altLang="es-MX" sz="2800">
              <a:solidFill>
                <a:srgbClr val="FFFFFF"/>
              </a:solidFill>
            </a:endParaRPr>
          </a:p>
          <a:p>
            <a:pPr algn="just" eaLnBrk="1" hangingPunct="1">
              <a:lnSpc>
                <a:spcPct val="70000"/>
              </a:lnSpc>
              <a:spcBef>
                <a:spcPts val="1000"/>
              </a:spcBef>
              <a:buFont typeface="Wingdings 3" panose="05040102010807070707" pitchFamily="18" charset="2"/>
              <a:buChar char=""/>
            </a:pPr>
            <a:endParaRPr lang="es-MX" altLang="es-MX" sz="28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A8068E9E-87D8-426E-AE5B-1B038689D0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5563" y="6305550"/>
            <a:ext cx="7654926" cy="66675"/>
          </a:xfrm>
          <a:prstGeom prst="rect">
            <a:avLst/>
          </a:prstGeom>
          <a:gradFill rotWithShape="1">
            <a:gsLst>
              <a:gs pos="0">
                <a:srgbClr val="FFC570"/>
              </a:gs>
              <a:gs pos="100000">
                <a:srgbClr val="FF6600"/>
              </a:gs>
            </a:gsLst>
            <a:lin ang="5400000"/>
          </a:gradFill>
          <a:ln>
            <a:noFill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  <a:latin typeface="+mn-lt"/>
              <a:ea typeface="+mn-ea"/>
            </a:endParaRPr>
          </a:p>
        </p:txBody>
      </p:sp>
      <p:pic>
        <p:nvPicPr>
          <p:cNvPr id="78850" name="Picture 4" descr="Logos MED solo PNG.png">
            <a:extLst>
              <a:ext uri="{FF2B5EF4-FFF2-40B4-BE49-F238E27FC236}">
                <a16:creationId xmlns:a16="http://schemas.microsoft.com/office/drawing/2014/main" id="{07088465-AD24-49EB-A82E-4A45BF0A20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4325" y="5759450"/>
            <a:ext cx="107315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lded Corner 6">
            <a:extLst>
              <a:ext uri="{FF2B5EF4-FFF2-40B4-BE49-F238E27FC236}">
                <a16:creationId xmlns:a16="http://schemas.microsoft.com/office/drawing/2014/main" id="{DBD48012-3C3F-47BE-A87E-9151323E9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73038"/>
            <a:ext cx="8102600" cy="815975"/>
          </a:xfrm>
          <a:prstGeom prst="foldedCorner">
            <a:avLst>
              <a:gd name="adj" fmla="val 16667"/>
            </a:avLst>
          </a:prstGeom>
          <a:gradFill rotWithShape="1">
            <a:gsLst>
              <a:gs pos="0">
                <a:srgbClr val="FFC570"/>
              </a:gs>
              <a:gs pos="100000">
                <a:srgbClr val="FF6600"/>
              </a:gs>
            </a:gsLst>
            <a:lin ang="5400000"/>
          </a:gradFill>
          <a:ln w="9525">
            <a:solidFill>
              <a:srgbClr val="17375E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solidFill>
                <a:prstClr val="white"/>
              </a:solidFill>
              <a:latin typeface="Franklin Gothic Medium"/>
              <a:ea typeface="+mn-ea"/>
              <a:cs typeface="Franklin Gothic Medium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>
                <a:solidFill>
                  <a:prstClr val="white"/>
                </a:solidFill>
                <a:latin typeface="Franklin Gothic Medium"/>
                <a:ea typeface="+mn-ea"/>
                <a:cs typeface="Franklin Gothic Medium"/>
              </a:rPr>
              <a:t>Reglas de Orden y Urbanidad</a:t>
            </a:r>
            <a:endParaRPr lang="en-US" sz="2400" dirty="0">
              <a:solidFill>
                <a:prstClr val="white"/>
              </a:solidFill>
              <a:latin typeface="Franklin Gothic Medium"/>
              <a:ea typeface="+mn-ea"/>
              <a:cs typeface="Franklin Gothic Medium"/>
            </a:endParaRPr>
          </a:p>
        </p:txBody>
      </p:sp>
      <p:sp>
        <p:nvSpPr>
          <p:cNvPr id="78852" name="1 Marcador de contenido">
            <a:extLst>
              <a:ext uri="{FF2B5EF4-FFF2-40B4-BE49-F238E27FC236}">
                <a16:creationId xmlns:a16="http://schemas.microsoft.com/office/drawing/2014/main" id="{361B4121-AE53-4CA3-A69E-1DB5CF9C2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41438"/>
            <a:ext cx="7886700" cy="4679950"/>
          </a:xfrm>
        </p:spPr>
        <p:txBody>
          <a:bodyPr/>
          <a:lstStyle/>
          <a:p>
            <a:pPr marL="365125" indent="-255588" algn="just" eaLnBrk="1" hangingPunct="1">
              <a:buFont typeface="Wingdings 3" panose="05040102010807070707" pitchFamily="18" charset="2"/>
              <a:buChar char=""/>
            </a:pPr>
            <a:r>
              <a:rPr lang="es-MX" altLang="es-MX" sz="2800" b="1">
                <a:solidFill>
                  <a:schemeClr val="bg1"/>
                </a:solidFill>
              </a:rPr>
              <a:t>Apagar</a:t>
            </a:r>
            <a:r>
              <a:rPr lang="es-MX" altLang="es-MX" sz="2800">
                <a:solidFill>
                  <a:schemeClr val="bg1"/>
                </a:solidFill>
              </a:rPr>
              <a:t> teléfonos celulares en clases teóricas. No portar teléfonos celulares durante cualquier examen.</a:t>
            </a:r>
          </a:p>
          <a:p>
            <a:pPr marL="365125" indent="-255588" algn="just" eaLnBrk="1" hangingPunct="1">
              <a:buFont typeface="Wingdings 3" panose="05040102010807070707" pitchFamily="18" charset="2"/>
              <a:buNone/>
            </a:pPr>
            <a:endParaRPr lang="es-MX" altLang="es-MX" sz="1200">
              <a:solidFill>
                <a:schemeClr val="bg1"/>
              </a:solidFill>
            </a:endParaRPr>
          </a:p>
          <a:p>
            <a:pPr marL="365125" indent="-255588" algn="just" eaLnBrk="1" hangingPunct="1">
              <a:lnSpc>
                <a:spcPct val="110000"/>
              </a:lnSpc>
              <a:buFont typeface="Wingdings 3" panose="05040102010807070707" pitchFamily="18" charset="2"/>
              <a:buChar char=""/>
            </a:pPr>
            <a:r>
              <a:rPr lang="es-MX" altLang="es-MX" sz="2800">
                <a:solidFill>
                  <a:schemeClr val="bg1"/>
                </a:solidFill>
              </a:rPr>
              <a:t>Ser puntual en las citas a sus clases, guardias y exámenes.</a:t>
            </a:r>
          </a:p>
          <a:p>
            <a:pPr marL="365125" indent="-255588" algn="just" eaLnBrk="1" hangingPunct="1">
              <a:buFont typeface="Wingdings 3" panose="05040102010807070707" pitchFamily="18" charset="2"/>
              <a:buNone/>
            </a:pPr>
            <a:endParaRPr lang="es-MX" altLang="es-MX" sz="1200">
              <a:solidFill>
                <a:schemeClr val="bg1"/>
              </a:solidFill>
            </a:endParaRPr>
          </a:p>
          <a:p>
            <a:pPr marL="365125" indent="-255588" algn="just" eaLnBrk="1" hangingPunct="1">
              <a:buFont typeface="Wingdings 3" panose="05040102010807070707" pitchFamily="18" charset="2"/>
              <a:buChar char=""/>
            </a:pPr>
            <a:r>
              <a:rPr lang="es-MX" altLang="es-MX" sz="2800" b="1">
                <a:solidFill>
                  <a:schemeClr val="bg1"/>
                </a:solidFill>
              </a:rPr>
              <a:t>No realizar  </a:t>
            </a:r>
            <a:r>
              <a:rPr lang="es-MX" altLang="es-MX" sz="2800">
                <a:solidFill>
                  <a:schemeClr val="bg1"/>
                </a:solidFill>
              </a:rPr>
              <a:t>acciones que atenten contra la moral y las buenas costumbres.</a:t>
            </a:r>
          </a:p>
          <a:p>
            <a:pPr marL="365125" indent="-255588" algn="just" eaLnBrk="1" hangingPunct="1">
              <a:buFont typeface="Arial" panose="020B0604020202020204" pitchFamily="34" charset="0"/>
              <a:buNone/>
            </a:pPr>
            <a:endParaRPr lang="es-MX" altLang="es-MX" sz="1200">
              <a:solidFill>
                <a:schemeClr val="bg1"/>
              </a:solidFill>
            </a:endParaRPr>
          </a:p>
          <a:p>
            <a:pPr marL="365125" indent="-255588" algn="just" eaLnBrk="1" hangingPunct="1">
              <a:buFont typeface="Wingdings 3" panose="05040102010807070707" pitchFamily="18" charset="2"/>
              <a:buChar char=""/>
            </a:pPr>
            <a:r>
              <a:rPr lang="es-MX" altLang="es-MX" sz="2800" b="1">
                <a:solidFill>
                  <a:schemeClr val="bg1"/>
                </a:solidFill>
              </a:rPr>
              <a:t>No fumar </a:t>
            </a:r>
            <a:r>
              <a:rPr lang="es-MX" altLang="es-MX" sz="2800">
                <a:solidFill>
                  <a:schemeClr val="bg1"/>
                </a:solidFill>
              </a:rPr>
              <a:t>en espacios cerrados.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41C328AE-40D1-4304-8635-F4F215CAD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5563" y="6305550"/>
            <a:ext cx="7654926" cy="66675"/>
          </a:xfrm>
          <a:prstGeom prst="rect">
            <a:avLst/>
          </a:prstGeom>
          <a:gradFill rotWithShape="1">
            <a:gsLst>
              <a:gs pos="0">
                <a:srgbClr val="FFC570"/>
              </a:gs>
              <a:gs pos="100000">
                <a:srgbClr val="FF6600"/>
              </a:gs>
            </a:gsLst>
            <a:lin ang="5400000"/>
          </a:gradFill>
          <a:ln>
            <a:noFill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  <a:latin typeface="+mn-lt"/>
              <a:ea typeface="+mn-ea"/>
            </a:endParaRPr>
          </a:p>
        </p:txBody>
      </p:sp>
      <p:pic>
        <p:nvPicPr>
          <p:cNvPr id="79874" name="Picture 4" descr="Logos MED solo PNG.png">
            <a:extLst>
              <a:ext uri="{FF2B5EF4-FFF2-40B4-BE49-F238E27FC236}">
                <a16:creationId xmlns:a16="http://schemas.microsoft.com/office/drawing/2014/main" id="{1714A7C5-E4AF-49FB-8D59-1BD8EAA8D8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4325" y="5759450"/>
            <a:ext cx="107315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lded Corner 6">
            <a:extLst>
              <a:ext uri="{FF2B5EF4-FFF2-40B4-BE49-F238E27FC236}">
                <a16:creationId xmlns:a16="http://schemas.microsoft.com/office/drawing/2014/main" id="{61793A7A-5C61-4665-BDF6-15734ABADD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73038"/>
            <a:ext cx="8102600" cy="815975"/>
          </a:xfrm>
          <a:prstGeom prst="foldedCorner">
            <a:avLst>
              <a:gd name="adj" fmla="val 16667"/>
            </a:avLst>
          </a:prstGeom>
          <a:gradFill rotWithShape="1">
            <a:gsLst>
              <a:gs pos="0">
                <a:srgbClr val="FFC570"/>
              </a:gs>
              <a:gs pos="100000">
                <a:srgbClr val="FF6600"/>
              </a:gs>
            </a:gsLst>
            <a:lin ang="5400000"/>
          </a:gradFill>
          <a:ln w="9525">
            <a:solidFill>
              <a:srgbClr val="17375E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00" dirty="0">
              <a:solidFill>
                <a:prstClr val="white"/>
              </a:solidFill>
              <a:latin typeface="Franklin Gothic Medium"/>
              <a:ea typeface="+mn-ea"/>
              <a:cs typeface="Franklin Gothic Medium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>
                <a:solidFill>
                  <a:prstClr val="white"/>
                </a:solidFill>
                <a:latin typeface="Franklin Gothic Medium"/>
                <a:ea typeface="+mn-ea"/>
                <a:cs typeface="Franklin Gothic Medium"/>
              </a:rPr>
              <a:t>Reglas de Orden y Urbanidad</a:t>
            </a:r>
            <a:endParaRPr lang="en-US" sz="2400" dirty="0">
              <a:solidFill>
                <a:prstClr val="white"/>
              </a:solidFill>
              <a:latin typeface="Franklin Gothic Medium"/>
              <a:ea typeface="+mn-ea"/>
              <a:cs typeface="Franklin Gothic Medium"/>
            </a:endParaRPr>
          </a:p>
        </p:txBody>
      </p:sp>
      <p:sp>
        <p:nvSpPr>
          <p:cNvPr id="79876" name="1 Marcador de contenido">
            <a:extLst>
              <a:ext uri="{FF2B5EF4-FFF2-40B4-BE49-F238E27FC236}">
                <a16:creationId xmlns:a16="http://schemas.microsoft.com/office/drawing/2014/main" id="{DA05307D-4793-4274-9E6F-3C4419CCE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41438"/>
            <a:ext cx="7886700" cy="4679950"/>
          </a:xfrm>
        </p:spPr>
        <p:txBody>
          <a:bodyPr/>
          <a:lstStyle/>
          <a:p>
            <a:pPr marL="365125" indent="-255588" algn="just" eaLnBrk="1" hangingPunct="1">
              <a:buFont typeface="Wingdings 3" panose="05040102010807070707" pitchFamily="18" charset="2"/>
              <a:buChar char=""/>
            </a:pPr>
            <a:r>
              <a:rPr lang="es-MX" altLang="es-MX" sz="2800" b="1" dirty="0">
                <a:solidFill>
                  <a:schemeClr val="bg1"/>
                </a:solidFill>
              </a:rPr>
              <a:t>No dañar </a:t>
            </a:r>
            <a:r>
              <a:rPr lang="es-MX" altLang="es-MX" sz="2800" dirty="0">
                <a:solidFill>
                  <a:schemeClr val="bg1"/>
                </a:solidFill>
              </a:rPr>
              <a:t>y cuidar las instalaciones de la Facultad y el Hospital.</a:t>
            </a:r>
          </a:p>
          <a:p>
            <a:pPr marL="365125" indent="-255588" algn="just" eaLnBrk="1" hangingPunct="1">
              <a:buFont typeface="Wingdings 3" panose="05040102010807070707" pitchFamily="18" charset="2"/>
              <a:buNone/>
            </a:pPr>
            <a:endParaRPr lang="es-MX" altLang="es-MX" sz="1200" dirty="0">
              <a:solidFill>
                <a:schemeClr val="bg1"/>
              </a:solidFill>
            </a:endParaRPr>
          </a:p>
          <a:p>
            <a:pPr marL="365125" indent="-255588" algn="just" eaLnBrk="1" hangingPunct="1">
              <a:buFont typeface="Wingdings 3" panose="05040102010807070707" pitchFamily="18" charset="2"/>
              <a:buChar char=""/>
            </a:pPr>
            <a:r>
              <a:rPr lang="es-MX" altLang="es-MX" sz="2800" dirty="0">
                <a:solidFill>
                  <a:schemeClr val="bg1"/>
                </a:solidFill>
              </a:rPr>
              <a:t>En el caso de los varones, </a:t>
            </a:r>
            <a:r>
              <a:rPr lang="es-MX" altLang="es-MX" sz="2800" b="1" dirty="0">
                <a:solidFill>
                  <a:schemeClr val="bg1"/>
                </a:solidFill>
              </a:rPr>
              <a:t>no usar </a:t>
            </a:r>
            <a:r>
              <a:rPr lang="es-MX" altLang="es-MX" sz="2800" dirty="0">
                <a:solidFill>
                  <a:schemeClr val="bg1"/>
                </a:solidFill>
              </a:rPr>
              <a:t>cabello largo, tatuajes, aretes, </a:t>
            </a:r>
            <a:r>
              <a:rPr lang="es-MX" altLang="es-ES" sz="2800" dirty="0">
                <a:solidFill>
                  <a:schemeClr val="bg1"/>
                </a:solidFill>
              </a:rPr>
              <a:t>“</a:t>
            </a:r>
            <a:r>
              <a:rPr lang="es-MX" altLang="es-MX" sz="2800" dirty="0" err="1">
                <a:solidFill>
                  <a:schemeClr val="bg1"/>
                </a:solidFill>
              </a:rPr>
              <a:t>piercings</a:t>
            </a:r>
            <a:r>
              <a:rPr lang="es-MX" altLang="es-ES" sz="2800" dirty="0">
                <a:solidFill>
                  <a:schemeClr val="bg1"/>
                </a:solidFill>
              </a:rPr>
              <a:t>”</a:t>
            </a:r>
            <a:r>
              <a:rPr lang="es-MX" altLang="es-MX" sz="2800" dirty="0">
                <a:solidFill>
                  <a:schemeClr val="bg1"/>
                </a:solidFill>
              </a:rPr>
              <a:t>, pantalones cortos, bermudas, huaraches, tenis, ni gorras en las aulas ni en área hospitalaria. </a:t>
            </a:r>
          </a:p>
          <a:p>
            <a:pPr marL="365125" indent="-255588" algn="just" eaLnBrk="1" hangingPunct="1">
              <a:buFont typeface="Arial" panose="020B0604020202020204" pitchFamily="34" charset="0"/>
              <a:buNone/>
            </a:pPr>
            <a:endParaRPr lang="es-MX" altLang="es-MX" sz="1200" dirty="0">
              <a:solidFill>
                <a:schemeClr val="bg1"/>
              </a:solidFill>
            </a:endParaRPr>
          </a:p>
          <a:p>
            <a:pPr marL="365125" indent="-255588" algn="just" eaLnBrk="1" hangingPunct="1">
              <a:buFont typeface="Wingdings 3" panose="05040102010807070707" pitchFamily="18" charset="2"/>
              <a:buChar char=""/>
            </a:pPr>
            <a:r>
              <a:rPr lang="es-MX" altLang="es-MX" sz="2800" dirty="0">
                <a:solidFill>
                  <a:schemeClr val="bg1"/>
                </a:solidFill>
              </a:rPr>
              <a:t>En cuanto a las mujeres usar ropa formal, </a:t>
            </a:r>
            <a:r>
              <a:rPr lang="es-MX" altLang="es-MX" sz="2800" b="1" dirty="0">
                <a:solidFill>
                  <a:schemeClr val="bg1"/>
                </a:solidFill>
              </a:rPr>
              <a:t>no usar </a:t>
            </a:r>
            <a:r>
              <a:rPr lang="es-MX" altLang="es-MX" sz="2800" dirty="0">
                <a:solidFill>
                  <a:schemeClr val="bg1"/>
                </a:solidFill>
              </a:rPr>
              <a:t>tatuajes, </a:t>
            </a:r>
            <a:r>
              <a:rPr lang="es-MX" altLang="es-ES" sz="2800" dirty="0">
                <a:solidFill>
                  <a:schemeClr val="bg1"/>
                </a:solidFill>
              </a:rPr>
              <a:t>“</a:t>
            </a:r>
            <a:r>
              <a:rPr lang="es-MX" altLang="es-MX" sz="2800" dirty="0" err="1">
                <a:solidFill>
                  <a:schemeClr val="bg1"/>
                </a:solidFill>
              </a:rPr>
              <a:t>piercings</a:t>
            </a:r>
            <a:r>
              <a:rPr lang="es-MX" altLang="es-ES" sz="2800" dirty="0">
                <a:solidFill>
                  <a:schemeClr val="bg1"/>
                </a:solidFill>
              </a:rPr>
              <a:t>”</a:t>
            </a:r>
            <a:r>
              <a:rPr lang="es-MX" altLang="es-MX" sz="2800" dirty="0">
                <a:solidFill>
                  <a:schemeClr val="bg1"/>
                </a:solidFill>
              </a:rPr>
              <a:t>, pantalones cortos, tenis, ni gorras. </a:t>
            </a:r>
          </a:p>
          <a:p>
            <a:pPr marL="365125" indent="-255588" algn="just" eaLnBrk="1" hangingPunct="1">
              <a:buFont typeface="Wingdings 3" panose="05040102010807070707" pitchFamily="18" charset="2"/>
              <a:buChar char=""/>
            </a:pPr>
            <a:endParaRPr lang="es-MX" altLang="es-MX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2520</TotalTime>
  <Words>288</Words>
  <Application>Microsoft Macintosh PowerPoint</Application>
  <PresentationFormat>Presentación en pantalla (4:3)</PresentationFormat>
  <Paragraphs>38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Calibri</vt:lpstr>
      <vt:lpstr>Franklin Gothic Medium</vt:lpstr>
      <vt:lpstr>Wingdings 3</vt:lpstr>
      <vt:lpstr>Tema de Office</vt:lpstr>
      <vt:lpstr>1_Diseño predeterminado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ElOso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CLASE DE DISCUSIÓN DE ENDOCRINOLOGÍA</dc:title>
  <dc:creator>Maquina1</dc:creator>
  <cp:lastModifiedBy>Microsoft Office User</cp:lastModifiedBy>
  <cp:revision>235</cp:revision>
  <dcterms:created xsi:type="dcterms:W3CDTF">2010-08-05T04:47:36Z</dcterms:created>
  <dcterms:modified xsi:type="dcterms:W3CDTF">2022-02-08T16:38:03Z</dcterms:modified>
</cp:coreProperties>
</file>